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4" d="100"/>
          <a:sy n="124" d="100"/>
        </p:scale>
        <p:origin x="15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-Ta Fang" userId="c7d98138c74b0656" providerId="LiveId" clId="{67B48B54-6B23-4E0D-BC22-E8604D99B4AA}"/>
    <pc:docChg chg="modSld">
      <pc:chgData name="Wei-Ta Fang" userId="c7d98138c74b0656" providerId="LiveId" clId="{67B48B54-6B23-4E0D-BC22-E8604D99B4AA}" dt="2026-06-05T11:45:25.160" v="8" actId="20577"/>
      <pc:docMkLst>
        <pc:docMk/>
      </pc:docMkLst>
      <pc:sldChg chg="modSp mod">
        <pc:chgData name="Wei-Ta Fang" userId="c7d98138c74b0656" providerId="LiveId" clId="{67B48B54-6B23-4E0D-BC22-E8604D99B4AA}" dt="2026-06-05T11:45:25.160" v="8" actId="20577"/>
        <pc:sldMkLst>
          <pc:docMk/>
          <pc:sldMk cId="0" sldId="256"/>
        </pc:sldMkLst>
        <pc:spChg chg="mod">
          <ac:chgData name="Wei-Ta Fang" userId="c7d98138c74b0656" providerId="LiveId" clId="{67B48B54-6B23-4E0D-BC22-E8604D99B4AA}" dt="2026-06-05T11:45:25.160" v="8" actId="20577"/>
          <ac:spMkLst>
            <pc:docMk/>
            <pc:sldMk cId="0" sldId="256"/>
            <ac:spMk id="1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0207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4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092440" y="777240"/>
            <a:ext cx="4572000" cy="4572000"/>
          </a:xfrm>
          <a:prstGeom prst="ellipse">
            <a:avLst/>
          </a:prstGeom>
          <a:solidFill>
            <a:srgbClr val="2D6A4F">
              <a:alpha val="45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" name="Shape 1"/>
          <p:cNvSpPr/>
          <p:nvPr/>
        </p:nvSpPr>
        <p:spPr>
          <a:xfrm>
            <a:off x="8869680" y="1554480"/>
            <a:ext cx="3063240" cy="3063240"/>
          </a:xfrm>
          <a:prstGeom prst="ellipse">
            <a:avLst/>
          </a:prstGeom>
          <a:solidFill>
            <a:srgbClr val="40916C">
              <a:alpha val="72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2640" y="2395728"/>
            <a:ext cx="1417320" cy="14173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7818120" y="4343400"/>
            <a:ext cx="457200" cy="457200"/>
          </a:xfrm>
          <a:prstGeom prst="ellipse">
            <a:avLst/>
          </a:prstGeom>
          <a:solidFill>
            <a:srgbClr val="E9C46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6" name="Shape 3"/>
          <p:cNvSpPr/>
          <p:nvPr/>
        </p:nvSpPr>
        <p:spPr>
          <a:xfrm>
            <a:off x="11384280" y="1051560"/>
            <a:ext cx="310896" cy="310896"/>
          </a:xfrm>
          <a:prstGeom prst="ellipse">
            <a:avLst/>
          </a:prstGeom>
          <a:solidFill>
            <a:srgbClr val="95D5B2">
              <a:alpha val="85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7" name="Shape 4"/>
          <p:cNvSpPr/>
          <p:nvPr/>
        </p:nvSpPr>
        <p:spPr>
          <a:xfrm>
            <a:off x="8275320" y="1234440"/>
            <a:ext cx="201168" cy="201168"/>
          </a:xfrm>
          <a:prstGeom prst="ellipse">
            <a:avLst/>
          </a:prstGeom>
          <a:solidFill>
            <a:srgbClr val="95D5B2">
              <a:alpha val="70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8" name="Text 5"/>
          <p:cNvSpPr/>
          <p:nvPr/>
        </p:nvSpPr>
        <p:spPr>
          <a:xfrm>
            <a:off x="822960" y="868680"/>
            <a:ext cx="6949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國立臺灣師範大學　環境教育研究所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822960" y="2011680"/>
            <a:ext cx="7132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環境教育與永續發展</a:t>
            </a:r>
            <a:endParaRPr lang="en-US" sz="5200" dirty="0"/>
          </a:p>
        </p:txBody>
      </p:sp>
      <p:sp>
        <p:nvSpPr>
          <p:cNvPr id="10" name="Text 7"/>
          <p:cNvSpPr/>
          <p:nvPr/>
        </p:nvSpPr>
        <p:spPr>
          <a:xfrm>
            <a:off x="822960" y="3310128"/>
            <a:ext cx="7040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95D5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Environmental Education &amp; Sustainable Development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4069080"/>
            <a:ext cx="7040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從環境素養到永續行動，培養改變世界的力量</a:t>
            </a:r>
            <a:endParaRPr lang="en-US" sz="1900" dirty="0"/>
          </a:p>
        </p:txBody>
      </p:sp>
      <p:sp>
        <p:nvSpPr>
          <p:cNvPr id="12" name="Text 9"/>
          <p:cNvSpPr/>
          <p:nvPr/>
        </p:nvSpPr>
        <p:spPr>
          <a:xfrm>
            <a:off x="822960" y="5532120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授課教師　INSTRUCTOR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22960" y="58521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方偉達</a:t>
            </a: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zh-TW" alt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特聘</a:t>
            </a:r>
            <a:r>
              <a:rPr lang="en-US" sz="22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教授</a:t>
            </a:r>
            <a:r>
              <a:rPr lang="en-US" sz="1500" i="1" dirty="0">
                <a:solidFill>
                  <a:srgbClr val="95D5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　Wei-Ta Fang, Ph.D.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217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4091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自我介紹　ABOUT THE INSTRUCTOR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85800" y="950976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認識授課教師　方偉達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85800" y="1920240"/>
            <a:ext cx="3886200" cy="4343400"/>
          </a:xfrm>
          <a:prstGeom prst="roundRect">
            <a:avLst>
              <a:gd name="adj" fmla="val 3294"/>
            </a:avLst>
          </a:prstGeom>
          <a:solidFill>
            <a:srgbClr val="2D6A4F"/>
          </a:solidFill>
          <a:ln/>
          <a:effectLst>
            <a:outerShdw blurRad="88900" dist="38100" dir="8100000" algn="bl" rotWithShape="0">
              <a:srgbClr val="1B4332">
                <a:alpha val="18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5" name="Shape 3"/>
          <p:cNvSpPr/>
          <p:nvPr/>
        </p:nvSpPr>
        <p:spPr>
          <a:xfrm>
            <a:off x="2116836" y="2231136"/>
            <a:ext cx="1024128" cy="1024128"/>
          </a:xfrm>
          <a:prstGeom prst="ellipse">
            <a:avLst/>
          </a:prstGeom>
          <a:solidFill>
            <a:srgbClr val="EAF7EE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7265" y="2461565"/>
            <a:ext cx="563270" cy="56327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22960" y="3401568"/>
            <a:ext cx="3611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方偉達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822960" y="3913632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95D5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Wei-Ta Fang, Ph.D.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868680" y="4498848"/>
            <a:ext cx="35204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700"/>
              </a:spcAft>
              <a:buNone/>
            </a:pPr>
            <a:r>
              <a:rPr lang="en-US" sz="1250" dirty="0">
                <a:solidFill>
                  <a:srgbClr val="D8F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副教授｜臺師大環境教育研究所</a:t>
            </a:r>
            <a:endParaRPr lang="en-US" sz="1250" dirty="0"/>
          </a:p>
          <a:p>
            <a:pPr marL="0" indent="0" algn="ctr">
              <a:spcAft>
                <a:spcPts val="700"/>
              </a:spcAft>
              <a:buNone/>
            </a:pPr>
            <a:r>
              <a:rPr lang="en-US" sz="1250" dirty="0">
                <a:solidFill>
                  <a:srgbClr val="D8F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國際濕地科學家學會 亞洲委員會主席</a:t>
            </a:r>
            <a:endParaRPr lang="en-US" sz="1250" dirty="0"/>
          </a:p>
          <a:p>
            <a:pPr marL="0" indent="0" algn="ctr">
              <a:spcAft>
                <a:spcPts val="700"/>
              </a:spcAft>
              <a:buNone/>
            </a:pPr>
            <a:r>
              <a:rPr lang="en-US" sz="1250" dirty="0">
                <a:solidFill>
                  <a:srgbClr val="D8F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Wetlands (SCI) 期刊副主編</a:t>
            </a:r>
            <a:endParaRPr lang="en-US" sz="1250" dirty="0"/>
          </a:p>
          <a:p>
            <a:pPr marL="0" indent="0" algn="ctr">
              <a:spcAft>
                <a:spcPts val="700"/>
              </a:spcAft>
              <a:buNone/>
            </a:pPr>
            <a:r>
              <a:rPr lang="en-US" sz="1250" dirty="0">
                <a:solidFill>
                  <a:srgbClr val="D8F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社團法人台灣濕地學會 秘書長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4928616" y="1984248"/>
            <a:ext cx="749808" cy="749808"/>
          </a:xfrm>
          <a:prstGeom prst="ellipse">
            <a:avLst/>
          </a:prstGeom>
          <a:solidFill>
            <a:srgbClr val="D8F3DC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8570" y="2164202"/>
            <a:ext cx="389900" cy="3899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870448" y="1993392"/>
            <a:ext cx="5852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學歷　EDUCATION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5870448" y="2395728"/>
            <a:ext cx="5897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500"/>
              </a:spcAft>
              <a:buNone/>
            </a:pPr>
            <a:r>
              <a:rPr lang="en-US" sz="1250" dirty="0">
                <a:solidFill>
                  <a:srgbClr val="2033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Ph.D. 生態系統科學暨管理｜美國德州農工大學 Texas A&amp;M</a:t>
            </a:r>
            <a:endParaRPr lang="en-US" sz="125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250" dirty="0">
                <a:solidFill>
                  <a:srgbClr val="2033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M.Des.S. 景觀建築設計｜哈佛大學　·　M.E.P. 環境規劃｜亞利桑那州立大學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4928616" y="3401568"/>
            <a:ext cx="749808" cy="749808"/>
          </a:xfrm>
          <a:prstGeom prst="ellipse">
            <a:avLst/>
          </a:prstGeom>
          <a:solidFill>
            <a:srgbClr val="D8F3DC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8570" y="3581522"/>
            <a:ext cx="389900" cy="38990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5870448" y="3410712"/>
            <a:ext cx="5852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專長　EXPERTISE</a:t>
            </a:r>
            <a:endParaRPr lang="en-US" sz="1600" dirty="0"/>
          </a:p>
        </p:txBody>
      </p:sp>
      <p:sp>
        <p:nvSpPr>
          <p:cNvPr id="17" name="Text 12"/>
          <p:cNvSpPr/>
          <p:nvPr/>
        </p:nvSpPr>
        <p:spPr>
          <a:xfrm>
            <a:off x="5870448" y="3813048"/>
            <a:ext cx="5897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500"/>
              </a:spcAft>
              <a:buNone/>
            </a:pPr>
            <a:r>
              <a:rPr lang="en-US" sz="1250" dirty="0">
                <a:solidFill>
                  <a:srgbClr val="2033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環境教育 · 濕地科學 · 環境生態學</a:t>
            </a:r>
            <a:endParaRPr lang="en-US" sz="125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250" dirty="0">
                <a:solidFill>
                  <a:srgbClr val="2033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環境影響評估 · 永續生活規劃設計理論與實務</a:t>
            </a:r>
            <a:endParaRPr lang="en-US" sz="1250" dirty="0"/>
          </a:p>
        </p:txBody>
      </p:sp>
      <p:sp>
        <p:nvSpPr>
          <p:cNvPr id="18" name="Shape 13"/>
          <p:cNvSpPr/>
          <p:nvPr/>
        </p:nvSpPr>
        <p:spPr>
          <a:xfrm>
            <a:off x="4928616" y="4818888"/>
            <a:ext cx="749808" cy="749808"/>
          </a:xfrm>
          <a:prstGeom prst="ellipse">
            <a:avLst/>
          </a:prstGeom>
          <a:solidFill>
            <a:srgbClr val="D8F3DC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08570" y="4998842"/>
            <a:ext cx="389900" cy="38990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870448" y="4828032"/>
            <a:ext cx="5852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榮譽　HONORS</a:t>
            </a:r>
            <a:endParaRPr lang="en-US" sz="1600" dirty="0"/>
          </a:p>
        </p:txBody>
      </p:sp>
      <p:sp>
        <p:nvSpPr>
          <p:cNvPr id="21" name="Text 15"/>
          <p:cNvSpPr/>
          <p:nvPr/>
        </p:nvSpPr>
        <p:spPr>
          <a:xfrm>
            <a:off x="5870448" y="5230368"/>
            <a:ext cx="5897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500"/>
              </a:spcAft>
              <a:buNone/>
            </a:pPr>
            <a:r>
              <a:rPr lang="en-US" sz="1250" dirty="0">
                <a:solidFill>
                  <a:srgbClr val="2033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行政院新聞局 金鼎獎 (2008)　·　福特保育暨環保獎 (2005)</a:t>
            </a:r>
            <a:endParaRPr lang="en-US" sz="125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250" dirty="0">
                <a:solidFill>
                  <a:srgbClr val="2033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SWS Doug Wilcox 傑出副主編獎 (2015) · 領袖服務獎 (2011)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217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4091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課程介紹 ①　COURSE PHILOSOPHY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85800" y="950976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課程理念：從環境素養到永續行動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1847088"/>
            <a:ext cx="1081735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2033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本課程立基於環境教育的核心精神，引導學習者從覺察自身與環境的關係出發，逐步累積生態與永續的知識素養，涵養關懷土地的價值態度，並轉化為可實踐的永續行動。我們以聯合國永續發展目標 (SDGs) 為對話框架，連結在地經驗與全球視野。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85800" y="3456432"/>
            <a:ext cx="2450592" cy="2578608"/>
          </a:xfrm>
          <a:prstGeom prst="roundRect">
            <a:avLst>
              <a:gd name="adj" fmla="val 3731"/>
            </a:avLst>
          </a:prstGeom>
          <a:solidFill>
            <a:srgbClr val="FFFFFF"/>
          </a:solidFill>
          <a:ln w="12700">
            <a:solidFill>
              <a:srgbClr val="D8F3DC"/>
            </a:solidFill>
            <a:prstDash val="solid"/>
          </a:ln>
          <a:effectLst>
            <a:outerShdw blurRad="88900" dist="38100" dir="8100000" algn="bl" rotWithShape="0">
              <a:srgbClr val="1B4332">
                <a:alpha val="12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6" name="Shape 4"/>
          <p:cNvSpPr/>
          <p:nvPr/>
        </p:nvSpPr>
        <p:spPr>
          <a:xfrm>
            <a:off x="1444752" y="3648456"/>
            <a:ext cx="932688" cy="932688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7924" y="3881628"/>
            <a:ext cx="466344" cy="46634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77240" y="4663440"/>
            <a:ext cx="22677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kern="0" spc="200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AWARENESS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777240" y="4919472"/>
            <a:ext cx="22677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環境覺察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886968" y="5321808"/>
            <a:ext cx="204825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150" dirty="0">
                <a:solidFill>
                  <a:srgbClr val="5C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察覺人與環境、人與人之間的連結與責任</a:t>
            </a:r>
            <a:endParaRPr lang="en-US" sz="115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9252" y="3959352"/>
            <a:ext cx="292608" cy="292608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3474720" y="3456432"/>
            <a:ext cx="2450592" cy="2578608"/>
          </a:xfrm>
          <a:prstGeom prst="roundRect">
            <a:avLst>
              <a:gd name="adj" fmla="val 3731"/>
            </a:avLst>
          </a:prstGeom>
          <a:solidFill>
            <a:srgbClr val="FFFFFF"/>
          </a:solidFill>
          <a:ln w="12700">
            <a:solidFill>
              <a:srgbClr val="D8F3DC"/>
            </a:solidFill>
            <a:prstDash val="solid"/>
          </a:ln>
          <a:effectLst>
            <a:outerShdw blurRad="88900" dist="38100" dir="8100000" algn="bl" rotWithShape="0">
              <a:srgbClr val="1B4332">
                <a:alpha val="12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13" name="Shape 9"/>
          <p:cNvSpPr/>
          <p:nvPr/>
        </p:nvSpPr>
        <p:spPr>
          <a:xfrm>
            <a:off x="4233672" y="3648456"/>
            <a:ext cx="932688" cy="932688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6844" y="3881628"/>
            <a:ext cx="466344" cy="466344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566160" y="4663440"/>
            <a:ext cx="22677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kern="0" spc="200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</a:t>
            </a:r>
            <a:endParaRPr lang="en-US" sz="1050" dirty="0"/>
          </a:p>
        </p:txBody>
      </p:sp>
      <p:sp>
        <p:nvSpPr>
          <p:cNvPr id="16" name="Text 11"/>
          <p:cNvSpPr/>
          <p:nvPr/>
        </p:nvSpPr>
        <p:spPr>
          <a:xfrm>
            <a:off x="3566160" y="4919472"/>
            <a:ext cx="22677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知識素養</a:t>
            </a:r>
            <a:endParaRPr lang="en-US" sz="1800" dirty="0"/>
          </a:p>
        </p:txBody>
      </p:sp>
      <p:sp>
        <p:nvSpPr>
          <p:cNvPr id="17" name="Text 12"/>
          <p:cNvSpPr/>
          <p:nvPr/>
        </p:nvSpPr>
        <p:spPr>
          <a:xfrm>
            <a:off x="3675888" y="5321808"/>
            <a:ext cx="204825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150" dirty="0">
                <a:solidFill>
                  <a:srgbClr val="5C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理解生態系、永續發展與 SDGs 的科學基礎</a:t>
            </a:r>
            <a:endParaRPr lang="en-US" sz="1150" dirty="0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8172" y="3959352"/>
            <a:ext cx="292608" cy="292608"/>
          </a:xfrm>
          <a:prstGeom prst="rect">
            <a:avLst/>
          </a:prstGeom>
        </p:spPr>
      </p:pic>
      <p:sp>
        <p:nvSpPr>
          <p:cNvPr id="19" name="Shape 13"/>
          <p:cNvSpPr/>
          <p:nvPr/>
        </p:nvSpPr>
        <p:spPr>
          <a:xfrm>
            <a:off x="6263640" y="3456432"/>
            <a:ext cx="2450592" cy="2578608"/>
          </a:xfrm>
          <a:prstGeom prst="roundRect">
            <a:avLst>
              <a:gd name="adj" fmla="val 3731"/>
            </a:avLst>
          </a:prstGeom>
          <a:solidFill>
            <a:srgbClr val="FFFFFF"/>
          </a:solidFill>
          <a:ln w="12700">
            <a:solidFill>
              <a:srgbClr val="D8F3DC"/>
            </a:solidFill>
            <a:prstDash val="solid"/>
          </a:ln>
          <a:effectLst>
            <a:outerShdw blurRad="88900" dist="38100" dir="8100000" algn="bl" rotWithShape="0">
              <a:srgbClr val="1B4332">
                <a:alpha val="12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20" name="Shape 14"/>
          <p:cNvSpPr/>
          <p:nvPr/>
        </p:nvSpPr>
        <p:spPr>
          <a:xfrm>
            <a:off x="7022592" y="3648456"/>
            <a:ext cx="932688" cy="932688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55764" y="3881628"/>
            <a:ext cx="466344" cy="466344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6355080" y="4663440"/>
            <a:ext cx="22677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kern="0" spc="200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ATTITUDE</a:t>
            </a:r>
            <a:endParaRPr lang="en-US" sz="1050" dirty="0"/>
          </a:p>
        </p:txBody>
      </p:sp>
      <p:sp>
        <p:nvSpPr>
          <p:cNvPr id="23" name="Text 16"/>
          <p:cNvSpPr/>
          <p:nvPr/>
        </p:nvSpPr>
        <p:spPr>
          <a:xfrm>
            <a:off x="6355080" y="4919472"/>
            <a:ext cx="22677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價值態度</a:t>
            </a:r>
            <a:endParaRPr lang="en-US" sz="1800" dirty="0"/>
          </a:p>
        </p:txBody>
      </p:sp>
      <p:sp>
        <p:nvSpPr>
          <p:cNvPr id="24" name="Text 17"/>
          <p:cNvSpPr/>
          <p:nvPr/>
        </p:nvSpPr>
        <p:spPr>
          <a:xfrm>
            <a:off x="6464808" y="5321808"/>
            <a:ext cx="204825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150" dirty="0">
                <a:solidFill>
                  <a:srgbClr val="5C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涵養對土地、社群與未來世代的關懷與承諾</a:t>
            </a:r>
            <a:endParaRPr lang="en-US" sz="1150" dirty="0"/>
          </a:p>
        </p:txBody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37092" y="3959352"/>
            <a:ext cx="292608" cy="292608"/>
          </a:xfrm>
          <a:prstGeom prst="rect">
            <a:avLst/>
          </a:prstGeom>
        </p:spPr>
      </p:pic>
      <p:sp>
        <p:nvSpPr>
          <p:cNvPr id="26" name="Shape 18"/>
          <p:cNvSpPr/>
          <p:nvPr/>
        </p:nvSpPr>
        <p:spPr>
          <a:xfrm>
            <a:off x="9052560" y="3456432"/>
            <a:ext cx="2450592" cy="2578608"/>
          </a:xfrm>
          <a:prstGeom prst="roundRect">
            <a:avLst>
              <a:gd name="adj" fmla="val 3731"/>
            </a:avLst>
          </a:prstGeom>
          <a:solidFill>
            <a:srgbClr val="FFFFFF"/>
          </a:solidFill>
          <a:ln w="12700">
            <a:solidFill>
              <a:srgbClr val="D8F3DC"/>
            </a:solidFill>
            <a:prstDash val="solid"/>
          </a:ln>
          <a:effectLst>
            <a:outerShdw blurRad="88900" dist="38100" dir="8100000" algn="bl" rotWithShape="0">
              <a:srgbClr val="1B4332">
                <a:alpha val="12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27" name="Shape 19"/>
          <p:cNvSpPr/>
          <p:nvPr/>
        </p:nvSpPr>
        <p:spPr>
          <a:xfrm>
            <a:off x="9811512" y="3648456"/>
            <a:ext cx="932688" cy="932688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44684" y="3881628"/>
            <a:ext cx="466344" cy="466344"/>
          </a:xfrm>
          <a:prstGeom prst="rect">
            <a:avLst/>
          </a:prstGeom>
        </p:spPr>
      </p:pic>
      <p:sp>
        <p:nvSpPr>
          <p:cNvPr id="29" name="Text 20"/>
          <p:cNvSpPr/>
          <p:nvPr/>
        </p:nvSpPr>
        <p:spPr>
          <a:xfrm>
            <a:off x="9144000" y="4663440"/>
            <a:ext cx="22677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kern="0" spc="200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1050" dirty="0"/>
          </a:p>
        </p:txBody>
      </p:sp>
      <p:sp>
        <p:nvSpPr>
          <p:cNvPr id="30" name="Text 21"/>
          <p:cNvSpPr/>
          <p:nvPr/>
        </p:nvSpPr>
        <p:spPr>
          <a:xfrm>
            <a:off x="9144000" y="4919472"/>
            <a:ext cx="22677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永續行動</a:t>
            </a:r>
            <a:endParaRPr lang="en-US" sz="1800" dirty="0"/>
          </a:p>
        </p:txBody>
      </p:sp>
      <p:sp>
        <p:nvSpPr>
          <p:cNvPr id="31" name="Text 22"/>
          <p:cNvSpPr/>
          <p:nvPr/>
        </p:nvSpPr>
        <p:spPr>
          <a:xfrm>
            <a:off x="9253728" y="5321808"/>
            <a:ext cx="204825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150" dirty="0">
                <a:solidFill>
                  <a:srgbClr val="5C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設計並落實可實踐於在地的永續解決方案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3035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4091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課程介紹 ②　CURRICULUM &amp; METHODS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85800" y="859536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課程單元與教學方法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85800" y="1691640"/>
            <a:ext cx="333756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D8F3DC"/>
            </a:solidFill>
            <a:prstDash val="solid"/>
          </a:ln>
          <a:effectLst>
            <a:outerShdw blurRad="88900" dist="38100" dir="8100000" algn="bl" rotWithShape="0">
              <a:srgbClr val="1B4332">
                <a:alpha val="12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5" name="Shape 3"/>
          <p:cNvSpPr/>
          <p:nvPr/>
        </p:nvSpPr>
        <p:spPr>
          <a:xfrm>
            <a:off x="905256" y="1911096"/>
            <a:ext cx="694944" cy="694944"/>
          </a:xfrm>
          <a:prstGeom prst="ellipse">
            <a:avLst/>
          </a:prstGeom>
          <a:solidFill>
            <a:srgbClr val="D8F3DC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992" y="2084832"/>
            <a:ext cx="347472" cy="3474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709928" y="1911096"/>
            <a:ext cx="216712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環境教育理論與發展</a:t>
            </a:r>
            <a:endParaRPr lang="en-US" sz="1450" dirty="0"/>
          </a:p>
        </p:txBody>
      </p:sp>
      <p:sp>
        <p:nvSpPr>
          <p:cNvPr id="8" name="Text 5"/>
          <p:cNvSpPr/>
          <p:nvPr/>
        </p:nvSpPr>
        <p:spPr>
          <a:xfrm>
            <a:off x="960120" y="2679192"/>
            <a:ext cx="28346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C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環境教育的緣起、典範轉移與國內外發展脈絡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407408" y="1691640"/>
            <a:ext cx="333756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D8F3DC"/>
            </a:solidFill>
            <a:prstDash val="solid"/>
          </a:ln>
          <a:effectLst>
            <a:outerShdw blurRad="88900" dist="38100" dir="8100000" algn="bl" rotWithShape="0">
              <a:srgbClr val="1B4332">
                <a:alpha val="12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10" name="Shape 7"/>
          <p:cNvSpPr/>
          <p:nvPr/>
        </p:nvSpPr>
        <p:spPr>
          <a:xfrm>
            <a:off x="4626864" y="1911096"/>
            <a:ext cx="694944" cy="694944"/>
          </a:xfrm>
          <a:prstGeom prst="ellipse">
            <a:avLst/>
          </a:prstGeom>
          <a:solidFill>
            <a:srgbClr val="D8F3DC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2084832"/>
            <a:ext cx="347472" cy="34747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431536" y="1911096"/>
            <a:ext cx="216712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永續發展目標 SDGs</a:t>
            </a:r>
            <a:endParaRPr lang="en-US" sz="1450" dirty="0"/>
          </a:p>
        </p:txBody>
      </p:sp>
      <p:sp>
        <p:nvSpPr>
          <p:cNvPr id="13" name="Text 9"/>
          <p:cNvSpPr/>
          <p:nvPr/>
        </p:nvSpPr>
        <p:spPr>
          <a:xfrm>
            <a:off x="4681728" y="2679192"/>
            <a:ext cx="28346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C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以 17 項 SDGs 串連環境、社會與經濟面向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8129016" y="1691640"/>
            <a:ext cx="333756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D8F3DC"/>
            </a:solidFill>
            <a:prstDash val="solid"/>
          </a:ln>
          <a:effectLst>
            <a:outerShdw blurRad="88900" dist="38100" dir="8100000" algn="bl" rotWithShape="0">
              <a:srgbClr val="1B4332">
                <a:alpha val="12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15" name="Shape 11"/>
          <p:cNvSpPr/>
          <p:nvPr/>
        </p:nvSpPr>
        <p:spPr>
          <a:xfrm>
            <a:off x="8348472" y="1911096"/>
            <a:ext cx="694944" cy="694944"/>
          </a:xfrm>
          <a:prstGeom prst="ellipse">
            <a:avLst/>
          </a:prstGeom>
          <a:solidFill>
            <a:srgbClr val="D8F3DC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2208" y="2084832"/>
            <a:ext cx="347472" cy="34747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9153144" y="1911096"/>
            <a:ext cx="216712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濕地與生態系服務</a:t>
            </a:r>
            <a:endParaRPr lang="en-US" sz="1450" dirty="0"/>
          </a:p>
        </p:txBody>
      </p:sp>
      <p:sp>
        <p:nvSpPr>
          <p:cNvPr id="18" name="Text 13"/>
          <p:cNvSpPr/>
          <p:nvPr/>
        </p:nvSpPr>
        <p:spPr>
          <a:xfrm>
            <a:off x="8403336" y="2679192"/>
            <a:ext cx="28346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C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濕地功能、藍碳碳匯與生物多樣性保育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685800" y="3794760"/>
            <a:ext cx="333756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D8F3DC"/>
            </a:solidFill>
            <a:prstDash val="solid"/>
          </a:ln>
          <a:effectLst>
            <a:outerShdw blurRad="88900" dist="38100" dir="8100000" algn="bl" rotWithShape="0">
              <a:srgbClr val="1B4332">
                <a:alpha val="12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20" name="Shape 15"/>
          <p:cNvSpPr/>
          <p:nvPr/>
        </p:nvSpPr>
        <p:spPr>
          <a:xfrm>
            <a:off x="905256" y="4014216"/>
            <a:ext cx="694944" cy="694944"/>
          </a:xfrm>
          <a:prstGeom prst="ellipse">
            <a:avLst/>
          </a:prstGeom>
          <a:solidFill>
            <a:srgbClr val="D8F3DC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8992" y="4187952"/>
            <a:ext cx="347472" cy="34747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709928" y="4014216"/>
            <a:ext cx="216712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環境影響評估與空間分析</a:t>
            </a:r>
            <a:endParaRPr lang="en-US" sz="1450" dirty="0"/>
          </a:p>
        </p:txBody>
      </p:sp>
      <p:sp>
        <p:nvSpPr>
          <p:cNvPr id="23" name="Text 17"/>
          <p:cNvSpPr/>
          <p:nvPr/>
        </p:nvSpPr>
        <p:spPr>
          <a:xfrm>
            <a:off x="960120" y="4782312"/>
            <a:ext cx="28346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C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以 NDVI、地表溫度、坡度與淹水潛勢判讀環境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4407408" y="3794760"/>
            <a:ext cx="333756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D8F3DC"/>
            </a:solidFill>
            <a:prstDash val="solid"/>
          </a:ln>
          <a:effectLst>
            <a:outerShdw blurRad="88900" dist="38100" dir="8100000" algn="bl" rotWithShape="0">
              <a:srgbClr val="1B4332">
                <a:alpha val="12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25" name="Shape 19"/>
          <p:cNvSpPr/>
          <p:nvPr/>
        </p:nvSpPr>
        <p:spPr>
          <a:xfrm>
            <a:off x="4626864" y="4014216"/>
            <a:ext cx="694944" cy="694944"/>
          </a:xfrm>
          <a:prstGeom prst="ellipse">
            <a:avLst/>
          </a:prstGeom>
          <a:solidFill>
            <a:srgbClr val="D8F3DC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0600" y="4187952"/>
            <a:ext cx="347472" cy="347472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5431536" y="4014216"/>
            <a:ext cx="216712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永續校園與社區實踐</a:t>
            </a:r>
            <a:endParaRPr lang="en-US" sz="1450" dirty="0"/>
          </a:p>
        </p:txBody>
      </p:sp>
      <p:sp>
        <p:nvSpPr>
          <p:cNvPr id="28" name="Text 21"/>
          <p:cNvSpPr/>
          <p:nvPr/>
        </p:nvSpPr>
        <p:spPr>
          <a:xfrm>
            <a:off x="4681728" y="4782312"/>
            <a:ext cx="28346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C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從校園到社區的永續行動與公民參與</a:t>
            </a:r>
            <a:endParaRPr lang="en-US" sz="1100" dirty="0"/>
          </a:p>
        </p:txBody>
      </p:sp>
      <p:sp>
        <p:nvSpPr>
          <p:cNvPr id="29" name="Shape 22"/>
          <p:cNvSpPr/>
          <p:nvPr/>
        </p:nvSpPr>
        <p:spPr>
          <a:xfrm>
            <a:off x="8129016" y="3794760"/>
            <a:ext cx="333756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D8F3DC"/>
            </a:solidFill>
            <a:prstDash val="solid"/>
          </a:ln>
          <a:effectLst>
            <a:outerShdw blurRad="88900" dist="38100" dir="8100000" algn="bl" rotWithShape="0">
              <a:srgbClr val="1B4332">
                <a:alpha val="12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30" name="Shape 23"/>
          <p:cNvSpPr/>
          <p:nvPr/>
        </p:nvSpPr>
        <p:spPr>
          <a:xfrm>
            <a:off x="8348472" y="4014216"/>
            <a:ext cx="694944" cy="694944"/>
          </a:xfrm>
          <a:prstGeom prst="ellipse">
            <a:avLst/>
          </a:prstGeom>
          <a:solidFill>
            <a:srgbClr val="D8F3DC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22208" y="4187952"/>
            <a:ext cx="347472" cy="347472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9153144" y="4014216"/>
            <a:ext cx="216712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國際合作：綠色微型革命</a:t>
            </a:r>
            <a:endParaRPr lang="en-US" sz="1450" dirty="0"/>
          </a:p>
        </p:txBody>
      </p:sp>
      <p:sp>
        <p:nvSpPr>
          <p:cNvPr id="33" name="Text 25"/>
          <p:cNvSpPr/>
          <p:nvPr/>
        </p:nvSpPr>
        <p:spPr>
          <a:xfrm>
            <a:off x="8403336" y="4782312"/>
            <a:ext cx="28346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C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臺美 TAMU–UAAT 合作：桃園埤塘與海岸小農</a:t>
            </a:r>
            <a:endParaRPr lang="en-US" sz="1100" dirty="0"/>
          </a:p>
        </p:txBody>
      </p:sp>
      <p:sp>
        <p:nvSpPr>
          <p:cNvPr id="34" name="Text 26"/>
          <p:cNvSpPr/>
          <p:nvPr/>
        </p:nvSpPr>
        <p:spPr>
          <a:xfrm>
            <a:off x="685800" y="5870448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教學方法</a:t>
            </a:r>
            <a:endParaRPr lang="en-US" sz="1300" dirty="0"/>
          </a:p>
        </p:txBody>
      </p:sp>
      <p:sp>
        <p:nvSpPr>
          <p:cNvPr id="35" name="Shape 27"/>
          <p:cNvSpPr/>
          <p:nvPr/>
        </p:nvSpPr>
        <p:spPr>
          <a:xfrm>
            <a:off x="2103120" y="5870448"/>
            <a:ext cx="1143000" cy="384048"/>
          </a:xfrm>
          <a:prstGeom prst="roundRect">
            <a:avLst>
              <a:gd name="adj" fmla="val 50000"/>
            </a:avLst>
          </a:prstGeom>
          <a:solidFill>
            <a:srgbClr val="D8F3DC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6" name="Text 28"/>
          <p:cNvSpPr/>
          <p:nvPr/>
        </p:nvSpPr>
        <p:spPr>
          <a:xfrm>
            <a:off x="2103120" y="5870448"/>
            <a:ext cx="1143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專題講授</a:t>
            </a:r>
            <a:endParaRPr lang="en-US" sz="1150" dirty="0"/>
          </a:p>
        </p:txBody>
      </p:sp>
      <p:sp>
        <p:nvSpPr>
          <p:cNvPr id="37" name="Shape 29"/>
          <p:cNvSpPr/>
          <p:nvPr/>
        </p:nvSpPr>
        <p:spPr>
          <a:xfrm>
            <a:off x="3410712" y="5870448"/>
            <a:ext cx="1143000" cy="384048"/>
          </a:xfrm>
          <a:prstGeom prst="roundRect">
            <a:avLst>
              <a:gd name="adj" fmla="val 50000"/>
            </a:avLst>
          </a:prstGeom>
          <a:solidFill>
            <a:srgbClr val="D8F3DC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8" name="Text 30"/>
          <p:cNvSpPr/>
          <p:nvPr/>
        </p:nvSpPr>
        <p:spPr>
          <a:xfrm>
            <a:off x="3410712" y="5870448"/>
            <a:ext cx="1143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案例分析</a:t>
            </a:r>
            <a:endParaRPr lang="en-US" sz="1150" dirty="0"/>
          </a:p>
        </p:txBody>
      </p:sp>
      <p:sp>
        <p:nvSpPr>
          <p:cNvPr id="39" name="Shape 31"/>
          <p:cNvSpPr/>
          <p:nvPr/>
        </p:nvSpPr>
        <p:spPr>
          <a:xfrm>
            <a:off x="4718304" y="5870448"/>
            <a:ext cx="1143000" cy="384048"/>
          </a:xfrm>
          <a:prstGeom prst="roundRect">
            <a:avLst>
              <a:gd name="adj" fmla="val 50000"/>
            </a:avLst>
          </a:prstGeom>
          <a:solidFill>
            <a:srgbClr val="D8F3DC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40" name="Text 32"/>
          <p:cNvSpPr/>
          <p:nvPr/>
        </p:nvSpPr>
        <p:spPr>
          <a:xfrm>
            <a:off x="4718304" y="5870448"/>
            <a:ext cx="1143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田野實作</a:t>
            </a:r>
            <a:endParaRPr lang="en-US" sz="1150" dirty="0"/>
          </a:p>
        </p:txBody>
      </p:sp>
      <p:sp>
        <p:nvSpPr>
          <p:cNvPr id="41" name="Shape 33"/>
          <p:cNvSpPr/>
          <p:nvPr/>
        </p:nvSpPr>
        <p:spPr>
          <a:xfrm>
            <a:off x="6025896" y="5870448"/>
            <a:ext cx="1554480" cy="384048"/>
          </a:xfrm>
          <a:prstGeom prst="roundRect">
            <a:avLst>
              <a:gd name="adj" fmla="val 50000"/>
            </a:avLst>
          </a:prstGeom>
          <a:solidFill>
            <a:srgbClr val="D8F3DC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42" name="Text 34"/>
          <p:cNvSpPr/>
          <p:nvPr/>
        </p:nvSpPr>
        <p:spPr>
          <a:xfrm>
            <a:off x="6025896" y="5870448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空間分析工具</a:t>
            </a:r>
            <a:endParaRPr lang="en-US" sz="1150" dirty="0"/>
          </a:p>
        </p:txBody>
      </p:sp>
      <p:sp>
        <p:nvSpPr>
          <p:cNvPr id="43" name="Shape 35"/>
          <p:cNvSpPr/>
          <p:nvPr/>
        </p:nvSpPr>
        <p:spPr>
          <a:xfrm>
            <a:off x="7744968" y="5870448"/>
            <a:ext cx="1554480" cy="384048"/>
          </a:xfrm>
          <a:prstGeom prst="roundRect">
            <a:avLst>
              <a:gd name="adj" fmla="val 50000"/>
            </a:avLst>
          </a:prstGeom>
          <a:solidFill>
            <a:srgbClr val="D8F3DC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44" name="Text 36"/>
          <p:cNvSpPr/>
          <p:nvPr/>
        </p:nvSpPr>
        <p:spPr>
          <a:xfrm>
            <a:off x="7744968" y="5870448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期末實作專題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B4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280160" y="4206240"/>
            <a:ext cx="3840480" cy="3840480"/>
          </a:xfrm>
          <a:prstGeom prst="ellipse">
            <a:avLst/>
          </a:prstGeom>
          <a:solidFill>
            <a:srgbClr val="2D6A4F">
              <a:alpha val="40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" name="Shape 1"/>
          <p:cNvSpPr/>
          <p:nvPr/>
        </p:nvSpPr>
        <p:spPr>
          <a:xfrm>
            <a:off x="10607040" y="-1188720"/>
            <a:ext cx="3291840" cy="3291840"/>
          </a:xfrm>
          <a:prstGeom prst="ellipse">
            <a:avLst/>
          </a:prstGeom>
          <a:solidFill>
            <a:srgbClr val="2D6A4F">
              <a:alpha val="40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4" name="Text 2"/>
          <p:cNvSpPr/>
          <p:nvPr/>
        </p:nvSpPr>
        <p:spPr>
          <a:xfrm>
            <a:off x="685800" y="65836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學習成果　WHAT YOU'LL GAIN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85800" y="987552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修畢本課程，你將具備…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685800" y="2240280"/>
            <a:ext cx="2395728" cy="3154680"/>
          </a:xfrm>
          <a:prstGeom prst="roundRect">
            <a:avLst>
              <a:gd name="adj" fmla="val 5344"/>
            </a:avLst>
          </a:prstGeom>
          <a:solidFill>
            <a:srgbClr val="245741"/>
          </a:solidFill>
          <a:ln w="12700">
            <a:solidFill>
              <a:srgbClr val="40916C"/>
            </a:solidFill>
            <a:prstDash val="solid"/>
          </a:ln>
          <a:effectLst>
            <a:outerShdw blurRad="88900" dist="38100" dir="8100000" algn="bl" rotWithShape="0">
              <a:srgbClr val="1B4332">
                <a:alpha val="25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7" name="Shape 5"/>
          <p:cNvSpPr/>
          <p:nvPr/>
        </p:nvSpPr>
        <p:spPr>
          <a:xfrm>
            <a:off x="1399032" y="2468880"/>
            <a:ext cx="969264" cy="969264"/>
          </a:xfrm>
          <a:prstGeom prst="ellipse">
            <a:avLst/>
          </a:prstGeom>
          <a:solidFill>
            <a:srgbClr val="E9C46A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1655" y="2701503"/>
            <a:ext cx="504017" cy="504017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77240" y="3611880"/>
            <a:ext cx="22128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環境素養</a:t>
            </a:r>
            <a:endParaRPr lang="en-US" sz="1900" dirty="0"/>
          </a:p>
        </p:txBody>
      </p:sp>
      <p:sp>
        <p:nvSpPr>
          <p:cNvPr id="10" name="Text 7"/>
          <p:cNvSpPr/>
          <p:nvPr/>
        </p:nvSpPr>
        <p:spPr>
          <a:xfrm>
            <a:off x="868680" y="4105656"/>
            <a:ext cx="202996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1200" dirty="0">
                <a:solidFill>
                  <a:srgbClr val="D8F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理解生態系統與永續發展的科學基礎，建立正確環境觀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493008" y="2240280"/>
            <a:ext cx="2395728" cy="3154680"/>
          </a:xfrm>
          <a:prstGeom prst="roundRect">
            <a:avLst>
              <a:gd name="adj" fmla="val 5344"/>
            </a:avLst>
          </a:prstGeom>
          <a:solidFill>
            <a:srgbClr val="245741"/>
          </a:solidFill>
          <a:ln w="12700">
            <a:solidFill>
              <a:srgbClr val="40916C"/>
            </a:solidFill>
            <a:prstDash val="solid"/>
          </a:ln>
          <a:effectLst>
            <a:outerShdw blurRad="88900" dist="38100" dir="8100000" algn="bl" rotWithShape="0">
              <a:srgbClr val="1B4332">
                <a:alpha val="25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12" name="Shape 9"/>
          <p:cNvSpPr/>
          <p:nvPr/>
        </p:nvSpPr>
        <p:spPr>
          <a:xfrm>
            <a:off x="4206240" y="2468880"/>
            <a:ext cx="969264" cy="969264"/>
          </a:xfrm>
          <a:prstGeom prst="ellipse">
            <a:avLst/>
          </a:prstGeom>
          <a:solidFill>
            <a:srgbClr val="E9C46A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8863" y="2701503"/>
            <a:ext cx="504017" cy="504017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584448" y="3611880"/>
            <a:ext cx="22128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系統思考</a:t>
            </a:r>
            <a:endParaRPr lang="en-US" sz="1900" dirty="0"/>
          </a:p>
        </p:txBody>
      </p:sp>
      <p:sp>
        <p:nvSpPr>
          <p:cNvPr id="15" name="Text 11"/>
          <p:cNvSpPr/>
          <p:nvPr/>
        </p:nvSpPr>
        <p:spPr>
          <a:xfrm>
            <a:off x="3675888" y="4105656"/>
            <a:ext cx="202996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1200" dirty="0">
                <a:solidFill>
                  <a:srgbClr val="D8F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以整合視角連結環境、社會與經濟，分析複雜永續議題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6300216" y="2240280"/>
            <a:ext cx="2395728" cy="3154680"/>
          </a:xfrm>
          <a:prstGeom prst="roundRect">
            <a:avLst>
              <a:gd name="adj" fmla="val 5344"/>
            </a:avLst>
          </a:prstGeom>
          <a:solidFill>
            <a:srgbClr val="245741"/>
          </a:solidFill>
          <a:ln w="12700">
            <a:solidFill>
              <a:srgbClr val="40916C"/>
            </a:solidFill>
            <a:prstDash val="solid"/>
          </a:ln>
          <a:effectLst>
            <a:outerShdw blurRad="88900" dist="38100" dir="8100000" algn="bl" rotWithShape="0">
              <a:srgbClr val="1B4332">
                <a:alpha val="25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17" name="Shape 13"/>
          <p:cNvSpPr/>
          <p:nvPr/>
        </p:nvSpPr>
        <p:spPr>
          <a:xfrm>
            <a:off x="7013448" y="2468880"/>
            <a:ext cx="969264" cy="969264"/>
          </a:xfrm>
          <a:prstGeom prst="ellipse">
            <a:avLst/>
          </a:prstGeom>
          <a:solidFill>
            <a:srgbClr val="E9C46A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6071" y="2701503"/>
            <a:ext cx="504017" cy="504017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391656" y="3611880"/>
            <a:ext cx="22128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實作工具</a:t>
            </a:r>
            <a:endParaRPr lang="en-US" sz="1900" dirty="0"/>
          </a:p>
        </p:txBody>
      </p:sp>
      <p:sp>
        <p:nvSpPr>
          <p:cNvPr id="20" name="Text 15"/>
          <p:cNvSpPr/>
          <p:nvPr/>
        </p:nvSpPr>
        <p:spPr>
          <a:xfrm>
            <a:off x="6483096" y="4105656"/>
            <a:ext cx="202996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1200" dirty="0">
                <a:solidFill>
                  <a:srgbClr val="D8F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運用 GIS 空間分析與環境評估工具，判讀真實環境資料</a:t>
            </a:r>
            <a:endParaRPr lang="en-US" sz="1200" dirty="0"/>
          </a:p>
        </p:txBody>
      </p:sp>
      <p:sp>
        <p:nvSpPr>
          <p:cNvPr id="21" name="Shape 16"/>
          <p:cNvSpPr/>
          <p:nvPr/>
        </p:nvSpPr>
        <p:spPr>
          <a:xfrm>
            <a:off x="9107424" y="2240280"/>
            <a:ext cx="2395728" cy="3154680"/>
          </a:xfrm>
          <a:prstGeom prst="roundRect">
            <a:avLst>
              <a:gd name="adj" fmla="val 5344"/>
            </a:avLst>
          </a:prstGeom>
          <a:solidFill>
            <a:srgbClr val="245741"/>
          </a:solidFill>
          <a:ln w="12700">
            <a:solidFill>
              <a:srgbClr val="40916C"/>
            </a:solidFill>
            <a:prstDash val="solid"/>
          </a:ln>
          <a:effectLst>
            <a:outerShdw blurRad="88900" dist="38100" dir="8100000" algn="bl" rotWithShape="0">
              <a:srgbClr val="1B4332">
                <a:alpha val="25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22" name="Shape 17"/>
          <p:cNvSpPr/>
          <p:nvPr/>
        </p:nvSpPr>
        <p:spPr>
          <a:xfrm>
            <a:off x="9820656" y="2468880"/>
            <a:ext cx="969264" cy="969264"/>
          </a:xfrm>
          <a:prstGeom prst="ellipse">
            <a:avLst/>
          </a:prstGeom>
          <a:solidFill>
            <a:srgbClr val="E9C46A"/>
          </a:solidFill>
          <a:ln/>
        </p:spPr>
        <p:txBody>
          <a:bodyPr/>
          <a:lstStyle/>
          <a:p>
            <a:endParaRPr lang="zh-TW" altLang="en-US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53279" y="2701503"/>
            <a:ext cx="504017" cy="504017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9198864" y="3611880"/>
            <a:ext cx="22128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行動方案</a:t>
            </a:r>
            <a:endParaRPr lang="en-US" sz="1900" dirty="0"/>
          </a:p>
        </p:txBody>
      </p:sp>
      <p:sp>
        <p:nvSpPr>
          <p:cNvPr id="25" name="Text 19"/>
          <p:cNvSpPr/>
          <p:nvPr/>
        </p:nvSpPr>
        <p:spPr>
          <a:xfrm>
            <a:off x="9290304" y="4105656"/>
            <a:ext cx="202996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1200" dirty="0">
                <a:solidFill>
                  <a:srgbClr val="D8F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設計並提出可落實於在地與校園的永續行動專案</a:t>
            </a:r>
            <a:endParaRPr lang="en-US" sz="1200" dirty="0"/>
          </a:p>
        </p:txBody>
      </p:sp>
      <p:sp>
        <p:nvSpPr>
          <p:cNvPr id="26" name="Text 20"/>
          <p:cNvSpPr/>
          <p:nvPr/>
        </p:nvSpPr>
        <p:spPr>
          <a:xfrm>
            <a:off x="685800" y="5687568"/>
            <a:ext cx="108173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i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從在地埤塘到全球永續　—　讓環境教育，成為改變世界的起點。</a:t>
            </a:r>
            <a:endParaRPr lang="en-US" sz="1700" dirty="0"/>
          </a:p>
        </p:txBody>
      </p:sp>
      <p:sp>
        <p:nvSpPr>
          <p:cNvPr id="27" name="Text 21"/>
          <p:cNvSpPr/>
          <p:nvPr/>
        </p:nvSpPr>
        <p:spPr>
          <a:xfrm>
            <a:off x="685800" y="6236208"/>
            <a:ext cx="108173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國立臺灣師範大學 環境教育研究所　|　方偉達 Wei-Ta Fang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寬螢幕</PresentationFormat>
  <Paragraphs>75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9" baseType="lpstr">
      <vt:lpstr>Arial</vt:lpstr>
      <vt:lpstr>Calibri</vt:lpstr>
      <vt:lpstr>Georgia</vt:lpstr>
      <vt:lpstr>Office Theme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環境教育與永續發展</dc:title>
  <dc:subject>PptxGenJS Presentation</dc:subject>
  <dc:creator>Wei-Ta Fang</dc:creator>
  <cp:lastModifiedBy>Wei-Ta Fang</cp:lastModifiedBy>
  <cp:revision>1</cp:revision>
  <dcterms:created xsi:type="dcterms:W3CDTF">2026-06-05T11:43:48Z</dcterms:created>
  <dcterms:modified xsi:type="dcterms:W3CDTF">2026-06-05T11:45:37Z</dcterms:modified>
</cp:coreProperties>
</file>